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0" r:id="rId4"/>
    <p:sldId id="261" r:id="rId5"/>
    <p:sldId id="259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0" d="100"/>
          <a:sy n="60" d="100"/>
        </p:scale>
        <p:origin x="800" y="-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4286B-F7E9-2649-C692-920A0796B6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73A4E-443F-BD0D-EC96-7394113C7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2D020-AEDC-6628-7552-CC39A9FE0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AF309-8CB4-DF29-7B05-BCF3C3521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4CE1-6696-FA00-973C-102A812B6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631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0E0F-ACD3-4440-8812-BFE4691DE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378A0A-2F4E-626B-E46B-73AF929A34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502B8-A96E-8E56-3C7D-7B0556F96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71716-D7D8-09CE-497A-BE697E6AA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41D4F-9B69-DD6A-8700-77756C06B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508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E14E0A-5D9E-4A8E-5274-235B05B89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805FDA-310F-2B7D-1C3E-611900E0E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3BEAE-7664-2A75-5598-B3AC59888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4DDA7-E738-E354-737A-E5883C2A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C066A-6782-252F-4196-D72642664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49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C6057-639F-AF3B-9E9D-94F124966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5C8-0EC3-9ED6-F370-E0B70EAD9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DBEA9-DBF9-F3DD-F69F-B06659E96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F2154-0583-3606-2DAF-54F273962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BA0EB-D571-B029-1C8F-9455F7A8A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66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546FE-6ED6-F0CE-6F4D-1CB61757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6F359-0105-99B7-4738-7C43B394B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F4C0E-9FF2-6637-2C39-FF53D97BF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F11EB-85AA-D0C7-8D33-13C8CD480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B116B-5AF7-DF14-BBE8-BB209F532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98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B61E6-421E-C7D4-3209-2E1C69E53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F0580-9C65-8D0A-350D-7506B32F0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F5F218-5572-D86C-0433-01670C00B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AF7B7D-6147-CA33-61D7-BBC4A5178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C1C984-72B3-6F51-4B8A-6135E3444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F734C6-0D5C-4949-53F2-29A323B77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497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81971-29B4-0FAF-E287-9497E94A3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4FDD1B-0E66-776A-F7DF-FB9E01D41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F38B82-3491-C9C9-ACCB-CF40C966B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7DD85D-9B90-9FEB-D136-2ABB3B16F1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C8EDBB-E6F8-BEC7-DA5B-A856A33A74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F1F1BF-E87C-5ECA-7571-4255F42B3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4B549A-3535-A6E4-FA3B-6DBA1C509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5317D9-6161-E846-E36E-942598949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13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F176B-2F0E-E044-057D-0C1FC34CD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67DB3-4B3A-5202-8BA6-7C470C024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36CF13-37B3-EFD5-5435-B33793FC6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C27F38-DA6C-19D1-67E9-8457DE727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63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E26FB7-CE8D-ECF2-A50C-F3A9B1A8C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81ACD7-991A-5D13-85C5-E64CA8C1E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CDBE1-31CF-415A-45F6-8F62ED091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851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0F96A-5E38-3F1A-A774-CEDED07B7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CD936-9AA2-6CEF-DDCA-639F0445C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867BB2-385E-A1FF-8303-5805BE1B5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4C3646-E195-ABEE-4D47-843954102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42592-E27E-03FC-4EF5-E862CAE8D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3D84E-900F-67CE-4C93-5784AFD53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728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5A26B-7A90-F2DA-D50E-53B551F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502910-D288-0BEC-ED60-5615F720F1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227A7-82A0-71B4-9676-93C1032AF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D56372-1ECF-0C9A-C07E-7C8E01C21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1567E-FD19-967A-1208-D33FF76A9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A83DD-4CED-3223-D8CA-AB8347926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98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7726D6-3B50-30CB-E523-98E2FE17E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EBB84F-A5D3-A327-157F-0562C4E38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0AF91-584F-5CEA-911F-E5779F7B8B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42C0B-D54C-41EC-B7D4-EBF5A2B79BF9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58AD5-5F44-C57E-A355-2FC96B8ED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3BFCE-698B-26D7-DDC9-F57C48E685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449EB-D057-46B0-9868-00588BAF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77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532ECEF-F9A2-05DC-D5C1-6585888222C7}"/>
              </a:ext>
            </a:extLst>
          </p:cNvPr>
          <p:cNvGrpSpPr/>
          <p:nvPr/>
        </p:nvGrpSpPr>
        <p:grpSpPr>
          <a:xfrm>
            <a:off x="0" y="761998"/>
            <a:ext cx="12192002" cy="6096002"/>
            <a:chOff x="0" y="0"/>
            <a:chExt cx="12192002" cy="6096002"/>
          </a:xfrm>
        </p:grpSpPr>
        <p:pic>
          <p:nvPicPr>
            <p:cNvPr id="3" name="Picture 2" descr="A screenshot of a computer screen&#10;&#10;Description automatically generated">
              <a:extLst>
                <a:ext uri="{FF2B5EF4-FFF2-40B4-BE49-F238E27FC236}">
                  <a16:creationId xmlns:a16="http://schemas.microsoft.com/office/drawing/2014/main" id="{30DF8882-A2CE-49B0-8D4E-23FCCC8CD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6103089" cy="3051544"/>
            </a:xfrm>
            <a:prstGeom prst="rect">
              <a:avLst/>
            </a:prstGeom>
          </p:spPr>
        </p:pic>
        <p:pic>
          <p:nvPicPr>
            <p:cNvPr id="5" name="Picture 4" descr="A close-up of a chart&#10;&#10;Description automatically generated">
              <a:extLst>
                <a:ext uri="{FF2B5EF4-FFF2-40B4-BE49-F238E27FC236}">
                  <a16:creationId xmlns:a16="http://schemas.microsoft.com/office/drawing/2014/main" id="{DDD7D146-8A33-F7C3-20FB-67E7964AB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3048001"/>
              <a:ext cx="6096000" cy="3048000"/>
            </a:xfrm>
            <a:prstGeom prst="rect">
              <a:avLst/>
            </a:prstGeom>
          </p:spPr>
        </p:pic>
        <p:pic>
          <p:nvPicPr>
            <p:cNvPr id="7" name="Picture 6" descr="A close-up of a chart&#10;&#10;Description automatically generated">
              <a:extLst>
                <a:ext uri="{FF2B5EF4-FFF2-40B4-BE49-F238E27FC236}">
                  <a16:creationId xmlns:a16="http://schemas.microsoft.com/office/drawing/2014/main" id="{922CB9BF-CC3C-4D72-1B39-19B6BB3D1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5999" y="3048001"/>
              <a:ext cx="6096003" cy="3048001"/>
            </a:xfrm>
            <a:prstGeom prst="rect">
              <a:avLst/>
            </a:prstGeom>
          </p:spPr>
        </p:pic>
        <p:pic>
          <p:nvPicPr>
            <p:cNvPr id="9" name="Picture 8" descr="A screenshot of a computer generated image&#10;&#10;Description automatically generated">
              <a:extLst>
                <a:ext uri="{FF2B5EF4-FFF2-40B4-BE49-F238E27FC236}">
                  <a16:creationId xmlns:a16="http://schemas.microsoft.com/office/drawing/2014/main" id="{0A58C112-3823-22EB-7D4E-C6A4490E3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1"/>
              <a:ext cx="6096000" cy="3048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603FBB7-2520-52D6-E124-CCE7EF86FB11}"/>
              </a:ext>
            </a:extLst>
          </p:cNvPr>
          <p:cNvSpPr txBox="1"/>
          <p:nvPr/>
        </p:nvSpPr>
        <p:spPr>
          <a:xfrm>
            <a:off x="203953" y="91054"/>
            <a:ext cx="56880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Effective Cloud Top Pressure (620 nm)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B4C81A-74D0-AFD6-ECD8-773B4C803328}"/>
              </a:ext>
            </a:extLst>
          </p:cNvPr>
          <p:cNvSpPr txBox="1"/>
          <p:nvPr/>
        </p:nvSpPr>
        <p:spPr>
          <a:xfrm>
            <a:off x="6239679" y="92261"/>
            <a:ext cx="58086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Ammonia Mole Fraction, f(NH3) (ppm)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8ECD22-ABC2-8A32-FEB2-C912266CD2BB}"/>
              </a:ext>
            </a:extLst>
          </p:cNvPr>
          <p:cNvCxnSpPr>
            <a:cxnSpLocks/>
          </p:cNvCxnSpPr>
          <p:nvPr/>
        </p:nvCxnSpPr>
        <p:spPr>
          <a:xfrm flipV="1">
            <a:off x="10376638" y="2285999"/>
            <a:ext cx="0" cy="390757"/>
          </a:xfrm>
          <a:prstGeom prst="straightConnector1">
            <a:avLst/>
          </a:prstGeom>
          <a:ln w="50800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9D35901-E511-538D-FD95-B7A7763BEC6B}"/>
              </a:ext>
            </a:extLst>
          </p:cNvPr>
          <p:cNvCxnSpPr>
            <a:cxnSpLocks/>
          </p:cNvCxnSpPr>
          <p:nvPr/>
        </p:nvCxnSpPr>
        <p:spPr>
          <a:xfrm>
            <a:off x="1402759" y="1541716"/>
            <a:ext cx="0" cy="415812"/>
          </a:xfrm>
          <a:prstGeom prst="straightConnector1">
            <a:avLst/>
          </a:prstGeom>
          <a:ln w="50800">
            <a:solidFill>
              <a:srgbClr val="7030A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AF11780-43B8-AA08-3DB8-D3FFC2DB27E4}"/>
              </a:ext>
            </a:extLst>
          </p:cNvPr>
          <p:cNvCxnSpPr>
            <a:cxnSpLocks/>
          </p:cNvCxnSpPr>
          <p:nvPr/>
        </p:nvCxnSpPr>
        <p:spPr>
          <a:xfrm>
            <a:off x="4284182" y="1541716"/>
            <a:ext cx="0" cy="415812"/>
          </a:xfrm>
          <a:prstGeom prst="straightConnector1">
            <a:avLst/>
          </a:prstGeom>
          <a:ln w="50800">
            <a:solidFill>
              <a:srgbClr val="7030A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042661E-6709-B5E0-20EC-7116399B416B}"/>
              </a:ext>
            </a:extLst>
          </p:cNvPr>
          <p:cNvCxnSpPr>
            <a:cxnSpLocks/>
          </p:cNvCxnSpPr>
          <p:nvPr/>
        </p:nvCxnSpPr>
        <p:spPr>
          <a:xfrm flipV="1">
            <a:off x="7473949" y="2285999"/>
            <a:ext cx="0" cy="390757"/>
          </a:xfrm>
          <a:prstGeom prst="straightConnector1">
            <a:avLst/>
          </a:prstGeom>
          <a:ln w="50800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66DD5CE-7AE2-47CF-CAA1-722BACB36D75}"/>
              </a:ext>
            </a:extLst>
          </p:cNvPr>
          <p:cNvCxnSpPr>
            <a:cxnSpLocks/>
          </p:cNvCxnSpPr>
          <p:nvPr/>
        </p:nvCxnSpPr>
        <p:spPr>
          <a:xfrm>
            <a:off x="1838694" y="4603893"/>
            <a:ext cx="0" cy="415812"/>
          </a:xfrm>
          <a:prstGeom prst="straightConnector1">
            <a:avLst/>
          </a:prstGeom>
          <a:ln w="50800">
            <a:solidFill>
              <a:srgbClr val="7030A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4F473CC-CB3A-459A-AC24-F7DEC5C1FA34}"/>
              </a:ext>
            </a:extLst>
          </p:cNvPr>
          <p:cNvCxnSpPr>
            <a:cxnSpLocks/>
          </p:cNvCxnSpPr>
          <p:nvPr/>
        </p:nvCxnSpPr>
        <p:spPr>
          <a:xfrm>
            <a:off x="4720117" y="4603893"/>
            <a:ext cx="0" cy="415812"/>
          </a:xfrm>
          <a:prstGeom prst="straightConnector1">
            <a:avLst/>
          </a:prstGeom>
          <a:ln w="50800">
            <a:solidFill>
              <a:srgbClr val="7030A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D50B425-458B-DFE6-914A-85FAB6F17F83}"/>
              </a:ext>
            </a:extLst>
          </p:cNvPr>
          <p:cNvCxnSpPr>
            <a:cxnSpLocks/>
          </p:cNvCxnSpPr>
          <p:nvPr/>
        </p:nvCxnSpPr>
        <p:spPr>
          <a:xfrm flipV="1">
            <a:off x="10812573" y="5333999"/>
            <a:ext cx="0" cy="390757"/>
          </a:xfrm>
          <a:prstGeom prst="straightConnector1">
            <a:avLst/>
          </a:prstGeom>
          <a:ln w="50800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D7B9DDF-95B6-CAA3-502E-A9E6C822FDAA}"/>
              </a:ext>
            </a:extLst>
          </p:cNvPr>
          <p:cNvCxnSpPr>
            <a:cxnSpLocks/>
          </p:cNvCxnSpPr>
          <p:nvPr/>
        </p:nvCxnSpPr>
        <p:spPr>
          <a:xfrm flipV="1">
            <a:off x="7909884" y="5333999"/>
            <a:ext cx="0" cy="390757"/>
          </a:xfrm>
          <a:prstGeom prst="straightConnector1">
            <a:avLst/>
          </a:prstGeom>
          <a:ln w="50800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877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B2246-1561-7B8C-5220-41DCCD04C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NEZ ‘Population’ study of NH</a:t>
            </a:r>
            <a:r>
              <a:rPr lang="en-US" baseline="-25000" dirty="0"/>
              <a:t>3</a:t>
            </a:r>
            <a:r>
              <a:rPr lang="en-US" dirty="0"/>
              <a:t>, CH</a:t>
            </a:r>
            <a:r>
              <a:rPr lang="en-US" baseline="-25000" dirty="0"/>
              <a:t>4</a:t>
            </a:r>
            <a:r>
              <a:rPr lang="en-US" dirty="0"/>
              <a:t> (619 nm), &amp; </a:t>
            </a:r>
            <a:r>
              <a:rPr lang="en-US" dirty="0" err="1"/>
              <a:t>WINJupos</a:t>
            </a:r>
            <a:r>
              <a:rPr lang="en-US" dirty="0"/>
              <a:t> dark projections &amp; festoons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12524-E437-5B75-7BD4-70933C3D1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Hypothesis: Plumes and dark formations (presumably 5-micron hot spots) represent a source-sink pair for gaseous NH</a:t>
            </a:r>
            <a:r>
              <a:rPr lang="en-US" baseline="-25000" dirty="0"/>
              <a:t>3</a:t>
            </a:r>
            <a:r>
              <a:rPr lang="en-US" dirty="0"/>
              <a:t>.</a:t>
            </a:r>
          </a:p>
          <a:p>
            <a:r>
              <a:rPr lang="en-US" dirty="0"/>
              <a:t>NH</a:t>
            </a:r>
            <a:r>
              <a:rPr lang="en-US" baseline="-25000" dirty="0"/>
              <a:t>3</a:t>
            </a:r>
            <a:r>
              <a:rPr lang="en-US" dirty="0"/>
              <a:t> enhancements and CH</a:t>
            </a:r>
            <a:r>
              <a:rPr lang="en-US" baseline="-25000" dirty="0"/>
              <a:t>4</a:t>
            </a:r>
            <a:r>
              <a:rPr lang="en-US" dirty="0"/>
              <a:t> ‘deep clouds’ from current analysis analyzed for:</a:t>
            </a:r>
          </a:p>
          <a:p>
            <a:pPr lvl="1"/>
            <a:r>
              <a:rPr lang="en-US" dirty="0"/>
              <a:t>Location relative to each other: NH</a:t>
            </a:r>
            <a:r>
              <a:rPr lang="en-US" baseline="-25000" dirty="0"/>
              <a:t>3</a:t>
            </a:r>
            <a:r>
              <a:rPr lang="en-US" dirty="0"/>
              <a:t> enhancements appear distributed around a centroid ~3.5 deg S of dark formations, generally the same longitude.</a:t>
            </a:r>
          </a:p>
          <a:p>
            <a:pPr lvl="1"/>
            <a:r>
              <a:rPr lang="en-US" dirty="0"/>
              <a:t>Deep cloud locations match very closely with </a:t>
            </a:r>
            <a:r>
              <a:rPr lang="en-US" dirty="0" err="1"/>
              <a:t>WinJUPOS</a:t>
            </a:r>
            <a:r>
              <a:rPr lang="en-US" dirty="0"/>
              <a:t> dark projections &amp; festoon locations.</a:t>
            </a:r>
          </a:p>
          <a:p>
            <a:r>
              <a:rPr lang="en-US" dirty="0"/>
              <a:t>Distribution of relative locations compared to flow diagram around ‘hot spots’ (Choi et al., 2013).</a:t>
            </a:r>
          </a:p>
          <a:p>
            <a:r>
              <a:rPr lang="en-US" dirty="0"/>
              <a:t>Individual examples of NH</a:t>
            </a:r>
            <a:r>
              <a:rPr lang="en-US" baseline="-25000" dirty="0"/>
              <a:t>3</a:t>
            </a:r>
            <a:r>
              <a:rPr lang="en-US" dirty="0"/>
              <a:t> distribution relative to deeper clouds associated with dark formations.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856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E9095A2-2437-B807-C1E2-9D91BE1A091C}"/>
              </a:ext>
            </a:extLst>
          </p:cNvPr>
          <p:cNvGrpSpPr/>
          <p:nvPr/>
        </p:nvGrpSpPr>
        <p:grpSpPr>
          <a:xfrm>
            <a:off x="7343552" y="0"/>
            <a:ext cx="4848448" cy="6853519"/>
            <a:chOff x="-1" y="0"/>
            <a:chExt cx="5022851" cy="7100046"/>
          </a:xfrm>
        </p:grpSpPr>
        <p:pic>
          <p:nvPicPr>
            <p:cNvPr id="1027" name="Picture 12">
              <a:extLst>
                <a:ext uri="{FF2B5EF4-FFF2-40B4-BE49-F238E27FC236}">
                  <a16:creationId xmlns:a16="http://schemas.microsoft.com/office/drawing/2014/main" id="{5D3DE044-246F-0207-327F-FADFB27BCB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022850" cy="2508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13">
              <a:extLst>
                <a:ext uri="{FF2B5EF4-FFF2-40B4-BE49-F238E27FC236}">
                  <a16:creationId xmlns:a16="http://schemas.microsoft.com/office/drawing/2014/main" id="{581F1A92-EA82-BF79-B298-F0B658B003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" y="2295898"/>
              <a:ext cx="5022850" cy="2508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5" name="Picture 14">
              <a:extLst>
                <a:ext uri="{FF2B5EF4-FFF2-40B4-BE49-F238E27FC236}">
                  <a16:creationId xmlns:a16="http://schemas.microsoft.com/office/drawing/2014/main" id="{7C64C8BD-1A46-6C11-5297-4CE61B7AAD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4591796"/>
              <a:ext cx="5022850" cy="2508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63D5547-DB6F-D545-54B3-847BD836E2BC}"/>
              </a:ext>
            </a:extLst>
          </p:cNvPr>
          <p:cNvSpPr txBox="1"/>
          <p:nvPr/>
        </p:nvSpPr>
        <p:spPr>
          <a:xfrm>
            <a:off x="330552" y="826673"/>
            <a:ext cx="70129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US" dirty="0"/>
              <a:t>Effective cloud top pressure determined by CH</a:t>
            </a:r>
            <a:r>
              <a:rPr lang="en-US" baseline="-25000" dirty="0"/>
              <a:t>4</a:t>
            </a:r>
            <a:r>
              <a:rPr lang="en-US" dirty="0"/>
              <a:t> absorption. Contours show cloud top pressure overlaid on a contemporaneous optical context image.</a:t>
            </a:r>
          </a:p>
          <a:p>
            <a:pPr marL="342900" indent="-342900">
              <a:buFont typeface="+mj-lt"/>
              <a:buAutoNum type="alphaLcParenR"/>
            </a:pPr>
            <a:r>
              <a:rPr lang="en-US" dirty="0"/>
              <a:t>Ammonia column-averaged abundance derived from the ratio of ammonia to methane absorption images. Contours show cloud top pressure overlaid on a contemporaneous optical context image.</a:t>
            </a:r>
          </a:p>
          <a:p>
            <a:pPr marL="342900" indent="-342900">
              <a:buFont typeface="+mj-lt"/>
              <a:buAutoNum type="alphaLcParenR"/>
            </a:pPr>
            <a:r>
              <a:rPr lang="en-US" dirty="0"/>
              <a:t>Left: Effective cloud-top pressure rendered as grey scale with ammonia abundance contours. Right: Scatter plot of effective cloud-top pressure versus ammonia mole fraction by latitude band.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73EAED-88AE-903D-34C7-AD122137EF41}"/>
              </a:ext>
            </a:extLst>
          </p:cNvPr>
          <p:cNvSpPr txBox="1"/>
          <p:nvPr/>
        </p:nvSpPr>
        <p:spPr>
          <a:xfrm>
            <a:off x="451706" y="136775"/>
            <a:ext cx="64748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NH</a:t>
            </a:r>
            <a:r>
              <a:rPr lang="en-US" sz="2800" b="1" baseline="-25000" dirty="0"/>
              <a:t>3</a:t>
            </a:r>
            <a:r>
              <a:rPr lang="en-US" sz="2800" b="1" dirty="0"/>
              <a:t> enhancements and CH</a:t>
            </a:r>
            <a:r>
              <a:rPr lang="en-US" sz="2800" b="1" baseline="-25000" dirty="0"/>
              <a:t>4</a:t>
            </a:r>
            <a:r>
              <a:rPr lang="en-US" sz="2800" b="1" dirty="0"/>
              <a:t> Deep Clouds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333302-83DC-BF3E-4DCF-FAD934E864B4}"/>
              </a:ext>
            </a:extLst>
          </p:cNvPr>
          <p:cNvSpPr txBox="1"/>
          <p:nvPr/>
        </p:nvSpPr>
        <p:spPr>
          <a:xfrm>
            <a:off x="755039" y="3578674"/>
            <a:ext cx="6171541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Sixty-six NH</a:t>
            </a:r>
            <a:r>
              <a:rPr lang="en-US" sz="2000" baseline="-25000" dirty="0"/>
              <a:t>3</a:t>
            </a:r>
            <a:r>
              <a:rPr lang="en-US" sz="2000" dirty="0"/>
              <a:t> and CH</a:t>
            </a:r>
            <a:r>
              <a:rPr lang="en-US" sz="2000" baseline="-25000" dirty="0"/>
              <a:t>4</a:t>
            </a:r>
            <a:r>
              <a:rPr lang="en-US" sz="2000" dirty="0"/>
              <a:t> observations through 2023-11-28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2022: 18 with SCT, 2 with VLT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2023 45 with SCT</a:t>
            </a:r>
            <a:endParaRPr lang="en-US" sz="2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145 CH4 cloud holes / deep clouds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146 NH3 enhanced regions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Dark Projections &amp; Festoons from </a:t>
            </a:r>
            <a:r>
              <a:rPr lang="en-US" sz="2000" dirty="0" err="1"/>
              <a:t>WinJUPOS</a:t>
            </a:r>
            <a:endParaRPr lang="en-US" sz="2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Total 7082 positions between 2022-06-01 and 2023-11-22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429E90-1E85-51F9-5AB4-783F622454C5}"/>
              </a:ext>
            </a:extLst>
          </p:cNvPr>
          <p:cNvSpPr txBox="1"/>
          <p:nvPr/>
        </p:nvSpPr>
        <p:spPr>
          <a:xfrm>
            <a:off x="7253502" y="198330"/>
            <a:ext cx="43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3EA635-F992-97AC-0EEA-291F8EED26D6}"/>
              </a:ext>
            </a:extLst>
          </p:cNvPr>
          <p:cNvSpPr txBox="1"/>
          <p:nvPr/>
        </p:nvSpPr>
        <p:spPr>
          <a:xfrm>
            <a:off x="7253502" y="2315345"/>
            <a:ext cx="445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05B529-3081-8A1D-2897-E15A9033F961}"/>
              </a:ext>
            </a:extLst>
          </p:cNvPr>
          <p:cNvSpPr txBox="1"/>
          <p:nvPr/>
        </p:nvSpPr>
        <p:spPr>
          <a:xfrm>
            <a:off x="7253502" y="4567874"/>
            <a:ext cx="409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3099150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DDCD4B5-E811-FE14-DB5C-41835BB5CF2C}"/>
              </a:ext>
            </a:extLst>
          </p:cNvPr>
          <p:cNvGrpSpPr>
            <a:grpSpLocks noChangeAspect="1"/>
          </p:cNvGrpSpPr>
          <p:nvPr/>
        </p:nvGrpSpPr>
        <p:grpSpPr>
          <a:xfrm>
            <a:off x="5733228" y="22325"/>
            <a:ext cx="3169311" cy="2286000"/>
            <a:chOff x="7947024" y="318009"/>
            <a:chExt cx="3503849" cy="25273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C694559-7E52-EB8E-998C-D2E6219722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01" t="14657" r="46385" b="16366"/>
            <a:stretch/>
          </p:blipFill>
          <p:spPr bwMode="auto">
            <a:xfrm>
              <a:off x="7947024" y="318009"/>
              <a:ext cx="3503849" cy="2527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F603425-8304-9173-E194-466C4CCE9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12" r="58482" b="92890"/>
            <a:stretch/>
          </p:blipFill>
          <p:spPr bwMode="auto">
            <a:xfrm>
              <a:off x="8258711" y="318009"/>
              <a:ext cx="2455333" cy="26049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1FBBE1B-29EA-B7B2-78EF-79E5B0A7D0FF}"/>
              </a:ext>
            </a:extLst>
          </p:cNvPr>
          <p:cNvGrpSpPr>
            <a:grpSpLocks noChangeAspect="1"/>
          </p:cNvGrpSpPr>
          <p:nvPr/>
        </p:nvGrpSpPr>
        <p:grpSpPr>
          <a:xfrm>
            <a:off x="8902539" y="23934"/>
            <a:ext cx="3202137" cy="2286000"/>
            <a:chOff x="4227001" y="3428999"/>
            <a:chExt cx="3211033" cy="229235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5D2583B-8D56-D3B2-681D-A9265A8F4F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11" t="14984" r="46243" b="15560"/>
            <a:stretch/>
          </p:blipFill>
          <p:spPr bwMode="auto">
            <a:xfrm>
              <a:off x="4227001" y="3429000"/>
              <a:ext cx="3211033" cy="2292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C7C48E5-C0AE-6797-E21A-5B7A90A347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11" r="57046" b="93698"/>
            <a:stretch/>
          </p:blipFill>
          <p:spPr bwMode="auto">
            <a:xfrm>
              <a:off x="4373051" y="3428999"/>
              <a:ext cx="2497913" cy="20796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66EA749-DF1F-4769-787A-536F33E4B8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085" y="3728729"/>
            <a:ext cx="4361688" cy="14360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A9282C-4D22-0E4F-03AD-629C4184BD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706" y="5065596"/>
            <a:ext cx="4508025" cy="16556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B9526C-09DB-7CFF-F447-9C259D20BDA4}"/>
              </a:ext>
            </a:extLst>
          </p:cNvPr>
          <p:cNvSpPr txBox="1"/>
          <p:nvPr/>
        </p:nvSpPr>
        <p:spPr>
          <a:xfrm>
            <a:off x="330553" y="826673"/>
            <a:ext cx="53490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9725" indent="-339725"/>
            <a:r>
              <a:rPr lang="en-US" dirty="0"/>
              <a:t>Spatial resolution is 1-2 arcsec, which translates to about 3-6 deg of latitude.</a:t>
            </a:r>
          </a:p>
          <a:p>
            <a:pPr marL="339725" indent="-339725"/>
            <a:r>
              <a:rPr lang="en-US" dirty="0"/>
              <a:t>a-b) show two different regions on different dates</a:t>
            </a:r>
          </a:p>
          <a:p>
            <a:pPr marL="339725" indent="-339725"/>
            <a:r>
              <a:rPr lang="en-US" dirty="0"/>
              <a:t>c-d) and e-f) show the same two regions observed 30 mins apart on 2023-11-13. Note that e) was close relatively close to the limb.</a:t>
            </a:r>
          </a:p>
          <a:p>
            <a:pPr marL="339725" indent="-339725"/>
            <a:r>
              <a:rPr lang="en-US" dirty="0"/>
              <a:t>Note the variations measured in the MIR showing that ammonia enhancements and depletions are not always directly correlated with hotspots and plumes  (Fletcher et al., 2020, excerpts below).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459A66-10E4-E53F-F6AB-0CDD8184E0A5}"/>
              </a:ext>
            </a:extLst>
          </p:cNvPr>
          <p:cNvSpPr txBox="1"/>
          <p:nvPr/>
        </p:nvSpPr>
        <p:spPr>
          <a:xfrm>
            <a:off x="451706" y="136775"/>
            <a:ext cx="5644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Additional Examples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E6DDB3B-BA99-8811-E215-7FA252449939}"/>
              </a:ext>
            </a:extLst>
          </p:cNvPr>
          <p:cNvGrpSpPr>
            <a:grpSpLocks noChangeAspect="1"/>
          </p:cNvGrpSpPr>
          <p:nvPr/>
        </p:nvGrpSpPr>
        <p:grpSpPr>
          <a:xfrm>
            <a:off x="8935364" y="4570191"/>
            <a:ext cx="3167441" cy="2263874"/>
            <a:chOff x="4816323" y="2118684"/>
            <a:chExt cx="3520717" cy="2516372"/>
          </a:xfrm>
        </p:grpSpPr>
        <p:pic>
          <p:nvPicPr>
            <p:cNvPr id="10" name="Picture 9" descr="A screenshot of a graph&#10;&#10;Description automatically generated">
              <a:extLst>
                <a:ext uri="{FF2B5EF4-FFF2-40B4-BE49-F238E27FC236}">
                  <a16:creationId xmlns:a16="http://schemas.microsoft.com/office/drawing/2014/main" id="{DD544AC3-1273-C5A9-F787-A361FC442F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17" t="14870" r="46455" b="16331"/>
            <a:stretch/>
          </p:blipFill>
          <p:spPr>
            <a:xfrm>
              <a:off x="4816323" y="2118684"/>
              <a:ext cx="3520717" cy="2516372"/>
            </a:xfrm>
            <a:prstGeom prst="rect">
              <a:avLst/>
            </a:prstGeom>
          </p:spPr>
        </p:pic>
        <p:pic>
          <p:nvPicPr>
            <p:cNvPr id="12" name="Picture 11" descr="A screenshot of a graph&#10;&#10;Description automatically generated">
              <a:extLst>
                <a:ext uri="{FF2B5EF4-FFF2-40B4-BE49-F238E27FC236}">
                  <a16:creationId xmlns:a16="http://schemas.microsoft.com/office/drawing/2014/main" id="{F2FA34F5-C4EA-1554-B4DB-8E0ACF3B35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4" r="57279" b="92809"/>
            <a:stretch/>
          </p:blipFill>
          <p:spPr>
            <a:xfrm>
              <a:off x="4939116" y="2118684"/>
              <a:ext cx="2751811" cy="263009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6E596F4-E1E6-34B6-BACD-BA713E89788D}"/>
              </a:ext>
            </a:extLst>
          </p:cNvPr>
          <p:cNvGrpSpPr>
            <a:grpSpLocks noChangeAspect="1"/>
          </p:cNvGrpSpPr>
          <p:nvPr/>
        </p:nvGrpSpPr>
        <p:grpSpPr>
          <a:xfrm>
            <a:off x="5786829" y="2286000"/>
            <a:ext cx="3115710" cy="2286000"/>
            <a:chOff x="2881423" y="2162088"/>
            <a:chExt cx="3487480" cy="2558768"/>
          </a:xfrm>
        </p:grpSpPr>
        <p:pic>
          <p:nvPicPr>
            <p:cNvPr id="20" name="Picture 19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AD7D731B-E26B-232C-C414-B5F16A6953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56" t="15798" r="46269" b="14680"/>
            <a:stretch/>
          </p:blipFill>
          <p:spPr>
            <a:xfrm>
              <a:off x="2881423" y="2178049"/>
              <a:ext cx="3487480" cy="2542807"/>
            </a:xfrm>
            <a:prstGeom prst="rect">
              <a:avLst/>
            </a:prstGeom>
          </p:spPr>
        </p:pic>
        <p:pic>
          <p:nvPicPr>
            <p:cNvPr id="21" name="Picture 20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48B14797-594F-02C1-AD72-4AF3E2AA8B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56" r="57042" b="92882"/>
            <a:stretch/>
          </p:blipFill>
          <p:spPr>
            <a:xfrm>
              <a:off x="3065573" y="2162088"/>
              <a:ext cx="2699405" cy="260353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5732589-9D55-0767-12AF-CB78670777CC}"/>
              </a:ext>
            </a:extLst>
          </p:cNvPr>
          <p:cNvGrpSpPr>
            <a:grpSpLocks noChangeAspect="1"/>
          </p:cNvGrpSpPr>
          <p:nvPr/>
        </p:nvGrpSpPr>
        <p:grpSpPr>
          <a:xfrm>
            <a:off x="8956140" y="2262067"/>
            <a:ext cx="3152841" cy="2286000"/>
            <a:chOff x="2863028" y="2151417"/>
            <a:chExt cx="3530599" cy="2559897"/>
          </a:xfrm>
        </p:grpSpPr>
        <p:pic>
          <p:nvPicPr>
            <p:cNvPr id="24" name="Picture 23" descr="A screenshot of a graph&#10;&#10;Description automatically generated">
              <a:extLst>
                <a:ext uri="{FF2B5EF4-FFF2-40B4-BE49-F238E27FC236}">
                  <a16:creationId xmlns:a16="http://schemas.microsoft.com/office/drawing/2014/main" id="{BC1BD215-F1C4-6F2C-F04A-5073A5C504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56" t="14511" r="46180" b="15501"/>
            <a:stretch/>
          </p:blipFill>
          <p:spPr>
            <a:xfrm>
              <a:off x="2863028" y="2151417"/>
              <a:ext cx="3530599" cy="2559897"/>
            </a:xfrm>
            <a:prstGeom prst="rect">
              <a:avLst/>
            </a:prstGeom>
          </p:spPr>
        </p:pic>
        <p:pic>
          <p:nvPicPr>
            <p:cNvPr id="25" name="Picture 24" descr="A screenshot of a graph&#10;&#10;Description automatically generated">
              <a:extLst>
                <a:ext uri="{FF2B5EF4-FFF2-40B4-BE49-F238E27FC236}">
                  <a16:creationId xmlns:a16="http://schemas.microsoft.com/office/drawing/2014/main" id="{8C79B9E4-D745-C1D3-926A-202699341D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56" r="57042" b="93641"/>
            <a:stretch/>
          </p:blipFill>
          <p:spPr>
            <a:xfrm>
              <a:off x="3015546" y="2157198"/>
              <a:ext cx="2736028" cy="232599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32CE157-3165-2044-523A-B9DE2B910BB4}"/>
              </a:ext>
            </a:extLst>
          </p:cNvPr>
          <p:cNvGrpSpPr>
            <a:grpSpLocks noChangeAspect="1"/>
          </p:cNvGrpSpPr>
          <p:nvPr/>
        </p:nvGrpSpPr>
        <p:grpSpPr>
          <a:xfrm>
            <a:off x="5748719" y="4594124"/>
            <a:ext cx="3167442" cy="2189373"/>
            <a:chOff x="2827867" y="2175933"/>
            <a:chExt cx="3564466" cy="2463800"/>
          </a:xfrm>
        </p:grpSpPr>
        <p:pic>
          <p:nvPicPr>
            <p:cNvPr id="28" name="Picture 27" descr="A screenshot of a graph&#10;&#10;Description automatically generated">
              <a:extLst>
                <a:ext uri="{FF2B5EF4-FFF2-40B4-BE49-F238E27FC236}">
                  <a16:creationId xmlns:a16="http://schemas.microsoft.com/office/drawing/2014/main" id="{E22EE049-067A-589A-C6EC-E66AF3C86E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24" t="15741" r="45949" b="16898"/>
            <a:stretch/>
          </p:blipFill>
          <p:spPr>
            <a:xfrm>
              <a:off x="2827867" y="2175933"/>
              <a:ext cx="3564466" cy="2463800"/>
            </a:xfrm>
            <a:prstGeom prst="rect">
              <a:avLst/>
            </a:prstGeom>
          </p:spPr>
        </p:pic>
        <p:pic>
          <p:nvPicPr>
            <p:cNvPr id="29" name="Picture 28" descr="A screenshot of a graph&#10;&#10;Description automatically generated">
              <a:extLst>
                <a:ext uri="{FF2B5EF4-FFF2-40B4-BE49-F238E27FC236}">
                  <a16:creationId xmlns:a16="http://schemas.microsoft.com/office/drawing/2014/main" id="{95F37B28-C8E6-FDD5-4DD4-333AB5554B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24" r="57101" b="94051"/>
            <a:stretch/>
          </p:blipFill>
          <p:spPr>
            <a:xfrm>
              <a:off x="2992365" y="2175933"/>
              <a:ext cx="2748656" cy="217599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8F00E97D-6A51-4E3D-6E59-B9E8992AEAD8}"/>
              </a:ext>
            </a:extLst>
          </p:cNvPr>
          <p:cNvSpPr txBox="1"/>
          <p:nvPr/>
        </p:nvSpPr>
        <p:spPr>
          <a:xfrm>
            <a:off x="5665021" y="-73499"/>
            <a:ext cx="43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1CFCC7A-77AA-3028-F3BA-5DFD0AA2994A}"/>
              </a:ext>
            </a:extLst>
          </p:cNvPr>
          <p:cNvSpPr txBox="1"/>
          <p:nvPr/>
        </p:nvSpPr>
        <p:spPr>
          <a:xfrm>
            <a:off x="8812906" y="-73499"/>
            <a:ext cx="445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E6D9173-3592-921F-7BAA-B45902381BAD}"/>
              </a:ext>
            </a:extLst>
          </p:cNvPr>
          <p:cNvSpPr txBox="1"/>
          <p:nvPr/>
        </p:nvSpPr>
        <p:spPr>
          <a:xfrm>
            <a:off x="5665021" y="2131849"/>
            <a:ext cx="409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DB103E4-A64B-81EB-F337-D203DB86B75A}"/>
              </a:ext>
            </a:extLst>
          </p:cNvPr>
          <p:cNvSpPr txBox="1"/>
          <p:nvPr/>
        </p:nvSpPr>
        <p:spPr>
          <a:xfrm>
            <a:off x="8812906" y="2131849"/>
            <a:ext cx="445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D15405-476A-0CBA-A01D-D34B912D6618}"/>
              </a:ext>
            </a:extLst>
          </p:cNvPr>
          <p:cNvSpPr txBox="1"/>
          <p:nvPr/>
        </p:nvSpPr>
        <p:spPr>
          <a:xfrm>
            <a:off x="5665021" y="4446740"/>
            <a:ext cx="43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44A307D-C66D-4C70-ACCE-4C50AA25A2BB}"/>
              </a:ext>
            </a:extLst>
          </p:cNvPr>
          <p:cNvSpPr txBox="1"/>
          <p:nvPr/>
        </p:nvSpPr>
        <p:spPr>
          <a:xfrm>
            <a:off x="8812906" y="4446740"/>
            <a:ext cx="3831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f)</a:t>
            </a:r>
          </a:p>
        </p:txBody>
      </p:sp>
    </p:spTree>
    <p:extLst>
      <p:ext uri="{BB962C8B-B14F-4D97-AF65-F5344CB8AC3E}">
        <p14:creationId xmlns:p14="http://schemas.microsoft.com/office/powerpoint/2010/main" val="1310826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 shot of a chart&#10;&#10;Description automatically generated">
            <a:extLst>
              <a:ext uri="{FF2B5EF4-FFF2-40B4-BE49-F238E27FC236}">
                <a16:creationId xmlns:a16="http://schemas.microsoft.com/office/drawing/2014/main" id="{3B89B397-D9D0-1427-8093-15B4642745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820" y="1102155"/>
            <a:ext cx="12239819" cy="56190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F37949-C87A-FD92-18DF-4E3179CEEA31}"/>
              </a:ext>
            </a:extLst>
          </p:cNvPr>
          <p:cNvSpPr txBox="1"/>
          <p:nvPr/>
        </p:nvSpPr>
        <p:spPr>
          <a:xfrm>
            <a:off x="451706" y="136775"/>
            <a:ext cx="11288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NH</a:t>
            </a:r>
            <a:r>
              <a:rPr lang="en-US" sz="2800" b="1" baseline="-25000" dirty="0"/>
              <a:t>3</a:t>
            </a:r>
            <a:r>
              <a:rPr lang="en-US" sz="2800" b="1" dirty="0"/>
              <a:t> and CH</a:t>
            </a:r>
            <a:r>
              <a:rPr lang="en-US" sz="2800" b="1" baseline="-25000" dirty="0"/>
              <a:t>4</a:t>
            </a:r>
            <a:r>
              <a:rPr lang="en-US" sz="2800" b="1" dirty="0"/>
              <a:t> Features in Context with </a:t>
            </a:r>
            <a:r>
              <a:rPr lang="en-US" sz="2800" b="1" dirty="0" err="1"/>
              <a:t>WinJUPOS</a:t>
            </a:r>
            <a:r>
              <a:rPr lang="en-US" sz="2800" b="1" dirty="0"/>
              <a:t> Dark Formations</a:t>
            </a:r>
            <a:endParaRPr 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0653CB-C312-5050-574E-DFE97C9D60AE}"/>
              </a:ext>
            </a:extLst>
          </p:cNvPr>
          <p:cNvSpPr txBox="1"/>
          <p:nvPr/>
        </p:nvSpPr>
        <p:spPr>
          <a:xfrm>
            <a:off x="5899728" y="782534"/>
            <a:ext cx="5037631" cy="14773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Centroids of NH</a:t>
            </a:r>
            <a:r>
              <a:rPr lang="en-US" baseline="-25000" dirty="0"/>
              <a:t>3</a:t>
            </a:r>
            <a:r>
              <a:rPr lang="en-US" dirty="0"/>
              <a:t> enhancements and CH</a:t>
            </a:r>
            <a:r>
              <a:rPr lang="en-US" baseline="-25000" dirty="0"/>
              <a:t>4</a:t>
            </a:r>
            <a:r>
              <a:rPr lang="en-US" dirty="0"/>
              <a:t> (619nm) deep clouds were measured by visual inspection and entered into </a:t>
            </a:r>
            <a:r>
              <a:rPr lang="en-US" dirty="0" err="1"/>
              <a:t>WINJupos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Latest release (2023-11-22) of </a:t>
            </a:r>
            <a:r>
              <a:rPr lang="en-US" dirty="0" err="1"/>
              <a:t>WINJupos</a:t>
            </a:r>
            <a:r>
              <a:rPr lang="en-US" dirty="0"/>
              <a:t> measurements of Dark Projections and Festoons</a:t>
            </a:r>
          </a:p>
        </p:txBody>
      </p:sp>
    </p:spTree>
    <p:extLst>
      <p:ext uri="{BB962C8B-B14F-4D97-AF65-F5344CB8AC3E}">
        <p14:creationId xmlns:p14="http://schemas.microsoft.com/office/powerpoint/2010/main" val="479727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formation of a human body&#10;&#10;Description automatically generated with medium confidence">
            <a:extLst>
              <a:ext uri="{FF2B5EF4-FFF2-40B4-BE49-F238E27FC236}">
                <a16:creationId xmlns:a16="http://schemas.microsoft.com/office/drawing/2014/main" id="{0EB05E4D-36D9-D13C-344A-4A6C3749A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54" y="3472307"/>
            <a:ext cx="6425414" cy="3210266"/>
          </a:xfrm>
          <a:prstGeom prst="rect">
            <a:avLst/>
          </a:prstGeom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9F8CB7E0-4A29-7269-137B-E65C209183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036" y="1238696"/>
            <a:ext cx="5486411" cy="54864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1C9AEB-C5EA-FCDD-CCFD-3A769FACDEFB}"/>
              </a:ext>
            </a:extLst>
          </p:cNvPr>
          <p:cNvSpPr txBox="1"/>
          <p:nvPr/>
        </p:nvSpPr>
        <p:spPr>
          <a:xfrm>
            <a:off x="609589" y="809395"/>
            <a:ext cx="5486411" cy="25853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a) NH</a:t>
            </a:r>
            <a:r>
              <a:rPr lang="en-US" baseline="-25000" dirty="0"/>
              <a:t>3</a:t>
            </a:r>
            <a:r>
              <a:rPr lang="en-US" dirty="0"/>
              <a:t> enhancements, CH</a:t>
            </a:r>
            <a:r>
              <a:rPr lang="en-US" baseline="-25000" dirty="0"/>
              <a:t>4</a:t>
            </a:r>
            <a:r>
              <a:rPr lang="en-US" dirty="0"/>
              <a:t> deep clouds, and projections/festoons from same UT day are plotted.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b) Same as a), but plotted with longitude </a:t>
            </a:r>
            <a:r>
              <a:rPr lang="en-US" i="1" dirty="0"/>
              <a:t>relative </a:t>
            </a:r>
            <a:r>
              <a:rPr lang="en-US" dirty="0"/>
              <a:t>to closest CH</a:t>
            </a:r>
            <a:r>
              <a:rPr lang="en-US" baseline="-25000" dirty="0"/>
              <a:t>4</a:t>
            </a:r>
            <a:r>
              <a:rPr lang="en-US" dirty="0"/>
              <a:t> deep cloud and density map of NH</a:t>
            </a:r>
            <a:r>
              <a:rPr lang="en-US" baseline="-25000" dirty="0"/>
              <a:t>3</a:t>
            </a:r>
            <a:r>
              <a:rPr lang="en-US" dirty="0"/>
              <a:t> relative locations overlaid.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c) Typical flow patterns near around a hot spot (Choi et al., 2013, Fig. </a:t>
            </a:r>
            <a:r>
              <a:rPr lang="en-US"/>
              <a:t>8).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Suggests NH</a:t>
            </a:r>
            <a:r>
              <a:rPr lang="en-US" baseline="-25000" dirty="0"/>
              <a:t>3</a:t>
            </a:r>
            <a:r>
              <a:rPr lang="en-US" dirty="0"/>
              <a:t> enhancement generally occurs near the anticyclonic gyre and/or westward zonal flow.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8CA515-B33D-1E31-69A9-CBF89933E99B}"/>
              </a:ext>
            </a:extLst>
          </p:cNvPr>
          <p:cNvSpPr txBox="1"/>
          <p:nvPr/>
        </p:nvSpPr>
        <p:spPr>
          <a:xfrm>
            <a:off x="451706" y="136775"/>
            <a:ext cx="11288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Relative Locations of Deep Clouds, Dark Features, and NH</a:t>
            </a:r>
            <a:r>
              <a:rPr lang="en-US" sz="2800" b="1" baseline="-25000" dirty="0"/>
              <a:t>3</a:t>
            </a:r>
            <a:r>
              <a:rPr lang="en-US" sz="2800" b="1" dirty="0"/>
              <a:t> Enhancements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EA03A1-A2C1-1115-1DFA-4E7947207074}"/>
              </a:ext>
            </a:extLst>
          </p:cNvPr>
          <p:cNvSpPr txBox="1"/>
          <p:nvPr/>
        </p:nvSpPr>
        <p:spPr>
          <a:xfrm>
            <a:off x="6453402" y="915613"/>
            <a:ext cx="43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C8D203-0F47-5444-8EF0-22F8D2CDA026}"/>
              </a:ext>
            </a:extLst>
          </p:cNvPr>
          <p:cNvSpPr txBox="1"/>
          <p:nvPr/>
        </p:nvSpPr>
        <p:spPr>
          <a:xfrm>
            <a:off x="6453402" y="3751068"/>
            <a:ext cx="445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E88774-5904-DEE2-6518-9DFDE1E1C133}"/>
              </a:ext>
            </a:extLst>
          </p:cNvPr>
          <p:cNvSpPr txBox="1"/>
          <p:nvPr/>
        </p:nvSpPr>
        <p:spPr>
          <a:xfrm>
            <a:off x="330553" y="3751068"/>
            <a:ext cx="409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2323899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2011</TotalTime>
  <Words>523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NEZ ‘Population’ study of NH3, CH4 (619 nm), &amp; WINJupos dark projections &amp; festoons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Hill</dc:creator>
  <cp:lastModifiedBy>Steven Hill</cp:lastModifiedBy>
  <cp:revision>30</cp:revision>
  <dcterms:created xsi:type="dcterms:W3CDTF">2024-01-04T14:04:36Z</dcterms:created>
  <dcterms:modified xsi:type="dcterms:W3CDTF">2024-01-21T22:15:49Z</dcterms:modified>
</cp:coreProperties>
</file>

<file path=docProps/thumbnail.jpeg>
</file>